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5aca9efe4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5aca9efe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5aca9f09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5aca9f09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5aca9f09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5aca9f09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5aca9f092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5aca9f092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5aca9f092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5aca9f092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5aca9f092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5aca9f092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5aca9efe4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5aca9efe4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5aca9efe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5aca9efe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5aca9efe4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5aca9efe4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5aca9f092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5aca9f092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5b57dc2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5b57dc2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5aca9f092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5aca9f092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5aca9f092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5aca9f092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5aca9efe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5aca9efe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5aca9efe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5aca9efe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Platform such as Flow Builder, and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Platform such as Flow Builder, and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5aca9efe4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5aca9efe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5aca9efe4_2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5aca9efe4_2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5aca9efe4_2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5aca9efe4_2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5aca9ef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5aca9ef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aca9efe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5aca9efe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1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Cloud And Service Cloud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6825" y="14542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 and Case Assignment Rules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 and Case Auto Response Rules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to Lead and Web to Case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Path on Opportunity,Case and Prototype Objects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Screenflow</a:t>
            </a:r>
            <a:r>
              <a:rPr lang="en"/>
              <a:t> on Lead Object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87900" y="195425"/>
            <a:ext cx="83682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 and Case Assignment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24375" y="684025"/>
            <a:ext cx="8572500" cy="43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58" y="804800"/>
            <a:ext cx="7791345" cy="19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50" y="2871300"/>
            <a:ext cx="7597650" cy="19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62175" y="62175"/>
            <a:ext cx="90819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Lead and Case  Auto Response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25" y="524175"/>
            <a:ext cx="8594749" cy="214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99" y="2984825"/>
            <a:ext cx="8649400" cy="19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Web to Lead                         Web to case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9825"/>
            <a:ext cx="4105875" cy="297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585000"/>
            <a:ext cx="3914201" cy="28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87900" y="3286875"/>
            <a:ext cx="83682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Apex Trigger /Handler Class/Test Class/VisualForce Page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Overview</a:t>
            </a:r>
            <a:endParaRPr u="sng"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87900" y="1489825"/>
            <a:ext cx="3261900" cy="3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Reports Dashboards &amp; Analytics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Before delete trigger &amp; custom Object with real-life use case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Schedule triggered flow with collections variable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External API Salesforce Integration Displayed with Visualforce 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4758850" y="644050"/>
            <a:ext cx="366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 Tools: Honorable Mention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4572000" y="1645925"/>
            <a:ext cx="32997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Postman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JSON Viewer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Maps of maps of maps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words of warning for those considering untyped deserialization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875"/>
            <a:ext cx="7408276" cy="11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37300"/>
            <a:ext cx="7408275" cy="12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70075"/>
            <a:ext cx="7408276" cy="13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87900" y="3370775"/>
            <a:ext cx="83682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Reports and Dashboards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43935" cy="306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128500" y="2998475"/>
            <a:ext cx="4184100" cy="19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88"/>
              <a:t>Schedule-Triggered Flow Utilizing a </a:t>
            </a:r>
            <a:r>
              <a:rPr lang="en" sz="2888"/>
              <a:t>Collection </a:t>
            </a:r>
            <a:r>
              <a:rPr lang="en" sz="2888"/>
              <a:t>Variable </a:t>
            </a:r>
            <a:r>
              <a:rPr lang="en" sz="2888"/>
              <a:t>Resource </a:t>
            </a:r>
            <a:r>
              <a:rPr lang="en" sz="2888"/>
              <a:t>of Type Opportunity</a:t>
            </a:r>
            <a:r>
              <a:rPr lang="en"/>
              <a:t> 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700" y="94088"/>
            <a:ext cx="2538976" cy="49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50" y="80825"/>
            <a:ext cx="4141300" cy="27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97550" y="94400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Concepcion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Timothy Hinga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Reis Taylor</a:t>
            </a:r>
            <a:br>
              <a:rPr lang="en"/>
            </a:br>
            <a:r>
              <a:rPr lang="en"/>
              <a:t>Deepika Chandran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5" y="1196225"/>
            <a:ext cx="2923600" cy="29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193375" y="189376"/>
            <a:ext cx="6284774" cy="7393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73763"/>
                </a:solidFill>
                <a:latin typeface="Impact"/>
              </a:rPr>
              <a:t>Synergy Ladder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692025" y="261225"/>
            <a:ext cx="80148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Lead - One of Synergy’s Custom Objects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50" y="1144125"/>
            <a:ext cx="8014899" cy="38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87900" y="458025"/>
            <a:ext cx="8368200" cy="25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 for Your Time and Attention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279875" y="1144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shoe wholesaler that uses 3D printing technology to manufacture their wares. Printing inexpensive shoes with unique and original designs.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Prototype/Design Integration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Approval Process for Designs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Accounts with multiple branches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723" y="2045249"/>
            <a:ext cx="3693373" cy="281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Lifecycle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92350" y="1410200"/>
            <a:ext cx="1739400" cy="31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Scrumban</a:t>
            </a:r>
            <a:r>
              <a:rPr b="1" lang="en" u="sng"/>
              <a:t> 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Short Sprint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Kanban 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Daily Standups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649" y="764000"/>
            <a:ext cx="5037950" cy="41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978775" y="1451125"/>
            <a:ext cx="1739400" cy="31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 u="sng"/>
              <a:t>Tools</a:t>
            </a:r>
            <a:endParaRPr b="1" sz="285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Declarative: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Lightning App Builder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Flow Builder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Programmatic: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Apex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VisualForce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SOQL, SOSL, DML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513" y="1341800"/>
            <a:ext cx="5456975" cy="32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Wide Security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3 Profiles: Sales, Service, Executive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Login Hours, IP Ranges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Configured Object &amp; Field Security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Hiding sensitive information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Giving powers to executives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625" y="2119100"/>
            <a:ext cx="3862475" cy="21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210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Level Security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452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15,035 (15,000 max)</a:t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0" y="1325463"/>
            <a:ext cx="3652900" cy="20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00" y="3530150"/>
            <a:ext cx="3652900" cy="13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525" y="239100"/>
            <a:ext cx="2531775" cy="1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400" y="2197627"/>
            <a:ext cx="5048374" cy="10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6400" y="3530150"/>
            <a:ext cx="5048374" cy="10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87900" y="443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 Automation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Streamline Custom Designs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Readily offer to all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 every step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Immediately publish news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000" y="1190563"/>
            <a:ext cx="4972275" cy="2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Flows &amp; Apex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